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gs7yhuI1+mjdnZZFk6Stmw2hGY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To edit, you can create a copy under </a:t>
            </a:r>
            <a:r>
              <a:rPr b="1" lang="en-US"/>
              <a:t>File &gt; Make a copy...</a:t>
            </a:r>
            <a:endParaRPr b="1"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To edit, you can create a copy under </a:t>
            </a:r>
            <a:r>
              <a:rPr b="1" lang="en-US"/>
              <a:t>File &gt; Make a copy...</a:t>
            </a:r>
            <a:endParaRPr b="1"/>
          </a:p>
        </p:txBody>
      </p:sp>
      <p:sp>
        <p:nvSpPr>
          <p:cNvPr id="107" name="Google Shape;10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8890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8890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890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8890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8890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890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8890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8890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890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8890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8890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890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8890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8890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890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8890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8890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890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800"/>
            </a:lvl1pPr>
            <a:lvl2pPr indent="-3175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400"/>
            </a:lvl2pPr>
            <a:lvl3pPr indent="-3175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2000"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800"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9pPr>
          </a:lstStyle>
          <a:p/>
        </p:txBody>
      </p:sp>
      <p:sp>
        <p:nvSpPr>
          <p:cNvPr id="40" name="Google Shape;40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800"/>
            </a:lvl1pPr>
            <a:lvl2pPr indent="-3175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400"/>
            </a:lvl2pPr>
            <a:lvl3pPr indent="-3175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2000"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800"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9pPr>
          </a:lstStyle>
          <a:p/>
        </p:txBody>
      </p:sp>
      <p:sp>
        <p:nvSpPr>
          <p:cNvPr id="41" name="Google Shape;4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8890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8890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890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400"/>
            </a:lvl1pPr>
            <a:lvl2pPr indent="-3175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000"/>
            </a:lvl2pPr>
            <a:lvl3pPr indent="-3175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1800"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600"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9pPr>
          </a:lstStyle>
          <a:p/>
        </p:txBody>
      </p:sp>
      <p:sp>
        <p:nvSpPr>
          <p:cNvPr id="48" name="Google Shape;48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9pPr>
          </a:lstStyle>
          <a:p/>
        </p:txBody>
      </p:sp>
      <p:sp>
        <p:nvSpPr>
          <p:cNvPr id="49" name="Google Shape;49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400"/>
            </a:lvl1pPr>
            <a:lvl2pPr indent="-3175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000"/>
            </a:lvl2pPr>
            <a:lvl3pPr indent="-3175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1800"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600"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9pPr>
          </a:lstStyle>
          <a:p/>
        </p:txBody>
      </p:sp>
      <p:sp>
        <p:nvSpPr>
          <p:cNvPr id="50" name="Google Shape;5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8890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8890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890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8890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8890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890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3200"/>
            </a:lvl1pPr>
            <a:lvl2pPr indent="-3175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800"/>
            </a:lvl2pPr>
            <a:lvl3pPr indent="-3175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2400"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2000"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/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8890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8890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890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8890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8890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890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889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8890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890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/>
        </p:nvSpPr>
        <p:spPr>
          <a:xfrm>
            <a:off x="222819" y="114685"/>
            <a:ext cx="175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Lean Canvas</a:t>
            </a:r>
            <a:endParaRPr b="1" i="0" sz="2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2"/>
          <p:cNvSpPr/>
          <p:nvPr/>
        </p:nvSpPr>
        <p:spPr>
          <a:xfrm>
            <a:off x="152450" y="892725"/>
            <a:ext cx="8796000" cy="5314200"/>
          </a:xfrm>
          <a:prstGeom prst="roundRect">
            <a:avLst>
              <a:gd fmla="val 0" name="adj"/>
            </a:avLst>
          </a:prstGeom>
          <a:noFill/>
          <a:ln cap="flat" cmpd="sng" w="3810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"/>
          <p:cNvSpPr txBox="1"/>
          <p:nvPr/>
        </p:nvSpPr>
        <p:spPr>
          <a:xfrm>
            <a:off x="3810000" y="114684"/>
            <a:ext cx="3276600" cy="461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Project Name</a:t>
            </a:r>
            <a:endParaRPr b="0" i="0" sz="1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7239000" y="114684"/>
            <a:ext cx="1752600" cy="201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27 - Mar- 2025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7239000" y="375182"/>
            <a:ext cx="1752600" cy="201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Iteration #x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152400" y="4868585"/>
            <a:ext cx="4398000" cy="13383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Structure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Acquisition costs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Distribution costs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Hosting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People, etc.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4550441" y="4868585"/>
            <a:ext cx="4398000" cy="13383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 Streams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 Model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1" lang="en-US" sz="1200">
                <a:solidFill>
                  <a:schemeClr val="dk1"/>
                </a:solidFill>
              </a:rPr>
              <a:t>Lifetime</a:t>
            </a: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Value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Gross Margin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152400" y="892725"/>
            <a:ext cx="1764900" cy="3975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3 problems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1" lang="en-US" sz="12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For the customer segment you are working with, describe the top 1-3 problems they need solved.</a:t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1917192" y="892725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3 features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1" lang="en-US" sz="12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Don’t fully defining a solution. Simply sketch out the top features or capabilities for each problem.</a:t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1" lang="en-US" sz="12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					</a:t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1" lang="en-US" sz="12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1" lang="en-US" sz="12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1" lang="en-US" sz="12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1917192" y="2880654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Metrics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activities you measure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3654106" y="892725"/>
            <a:ext cx="1764900" cy="3975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Unique Value Proposition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Single, clear, compelling message that states why you are different and worth paying attention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1" lang="en-US" sz="12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A good UVP gets inside the head of your customers and </a:t>
            </a:r>
            <a:r>
              <a:rPr i="1" lang="en-US" sz="1200">
                <a:solidFill>
                  <a:srgbClr val="999999"/>
                </a:solidFill>
              </a:rPr>
              <a:t>focuses</a:t>
            </a:r>
            <a:r>
              <a:rPr b="0" i="1" lang="en-US" sz="12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on the benefits your customers derive after using your product.</a:t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5418898" y="892725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Unfair Advantage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Can’t be easily copied or bought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5418898" y="2880654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Channels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 to customers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1" lang="en-US" sz="12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Inbound and Outbound </a:t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Direct and Indirect</a:t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7183690" y="892725"/>
            <a:ext cx="1764900" cy="3975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Segments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Target customers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1" lang="en-US" sz="12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A customer is a someone that pays for your product.</a:t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1" lang="en-US" sz="12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You can’t effectively build, design, and position a product for everyone.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1753341" y="6257596"/>
            <a:ext cx="1196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7DDA"/>
                </a:solidFill>
                <a:latin typeface="Arial"/>
                <a:ea typeface="Arial"/>
                <a:cs typeface="Arial"/>
                <a:sym typeface="Arial"/>
              </a:rPr>
              <a:t>PRODUCT</a:t>
            </a:r>
            <a:endParaRPr b="0" i="0" sz="2000" u="none" cap="none" strike="noStrike">
              <a:solidFill>
                <a:srgbClr val="007DD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6230730" y="6257596"/>
            <a:ext cx="1037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7DDA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  <a:endParaRPr b="0" i="0" sz="2000" u="none" cap="none" strike="noStrike">
              <a:solidFill>
                <a:srgbClr val="007DD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2"/>
          <p:cNvCxnSpPr/>
          <p:nvPr/>
        </p:nvCxnSpPr>
        <p:spPr>
          <a:xfrm rot="10800000">
            <a:off x="4550441" y="788450"/>
            <a:ext cx="0" cy="5731500"/>
          </a:xfrm>
          <a:prstGeom prst="straightConnector1">
            <a:avLst/>
          </a:prstGeom>
          <a:noFill/>
          <a:ln cap="rnd" cmpd="sng" w="19050">
            <a:solidFill>
              <a:srgbClr val="007DDA">
                <a:alpha val="49411"/>
              </a:srgbClr>
            </a:solidFill>
            <a:prstDash val="dash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"/>
          <p:cNvSpPr txBox="1"/>
          <p:nvPr/>
        </p:nvSpPr>
        <p:spPr>
          <a:xfrm>
            <a:off x="222819" y="114685"/>
            <a:ext cx="1756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Lean Canvas</a:t>
            </a:r>
            <a:endParaRPr b="1" i="0" sz="24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152450" y="892725"/>
            <a:ext cx="8796000" cy="5314200"/>
          </a:xfrm>
          <a:prstGeom prst="roundRect">
            <a:avLst>
              <a:gd fmla="val 0" name="adj"/>
            </a:avLst>
          </a:prstGeom>
          <a:noFill/>
          <a:ln cap="flat" cmpd="sng" w="3810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3810000" y="114684"/>
            <a:ext cx="3276600" cy="46166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Project Name</a:t>
            </a:r>
            <a:endParaRPr b="0" i="0" sz="1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7239000" y="114684"/>
            <a:ext cx="1752600" cy="20116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27 - Mar - 2025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7239000" y="375182"/>
            <a:ext cx="1752600" cy="20116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Iteration #x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152400" y="4868585"/>
            <a:ext cx="4398000" cy="13383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Structure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Acquisition costs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Distribution costs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Hosting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People, etc.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4550441" y="4868585"/>
            <a:ext cx="4398000" cy="13383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 Streams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 Model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Lifetime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Value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Gross Margin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152400" y="892725"/>
            <a:ext cx="1764900" cy="3975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3 problems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1917192" y="892725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3 features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1917192" y="2880654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Metrics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activities you measure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/>
          <p:nvPr/>
        </p:nvSpPr>
        <p:spPr>
          <a:xfrm>
            <a:off x="3654106" y="892725"/>
            <a:ext cx="1764900" cy="3975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Unique Value Proposition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Single, clear, compelling message that states why you are different and worth paying attention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5418898" y="892725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Unfair Advantage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Can’t be easily copied or bought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"/>
          <p:cNvSpPr/>
          <p:nvPr/>
        </p:nvSpPr>
        <p:spPr>
          <a:xfrm>
            <a:off x="5418898" y="2880654"/>
            <a:ext cx="1764900" cy="19878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Channels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 to customers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/>
          <p:nvPr/>
        </p:nvSpPr>
        <p:spPr>
          <a:xfrm>
            <a:off x="7183690" y="892725"/>
            <a:ext cx="1764900" cy="3975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Segments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Target customers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"/>
          <p:cNvSpPr/>
          <p:nvPr/>
        </p:nvSpPr>
        <p:spPr>
          <a:xfrm>
            <a:off x="1753341" y="6257596"/>
            <a:ext cx="1196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7DDA"/>
                </a:solidFill>
                <a:latin typeface="Arial"/>
                <a:ea typeface="Arial"/>
                <a:cs typeface="Arial"/>
                <a:sym typeface="Arial"/>
              </a:rPr>
              <a:t>PRODUCT</a:t>
            </a:r>
            <a:endParaRPr b="0" i="0" sz="2000" u="none" cap="none" strike="noStrike">
              <a:solidFill>
                <a:srgbClr val="007DD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"/>
          <p:cNvSpPr/>
          <p:nvPr/>
        </p:nvSpPr>
        <p:spPr>
          <a:xfrm>
            <a:off x="6230730" y="6257596"/>
            <a:ext cx="1037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7DDA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  <a:endParaRPr b="0" i="0" sz="2000" u="none" cap="none" strike="noStrike">
              <a:solidFill>
                <a:srgbClr val="007DD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5" name="Google Shape;125;p1"/>
          <p:cNvCxnSpPr/>
          <p:nvPr/>
        </p:nvCxnSpPr>
        <p:spPr>
          <a:xfrm rot="10800000">
            <a:off x="4550441" y="788450"/>
            <a:ext cx="0" cy="5731500"/>
          </a:xfrm>
          <a:prstGeom prst="straightConnector1">
            <a:avLst/>
          </a:prstGeom>
          <a:noFill/>
          <a:ln cap="rnd" cmpd="sng" w="19050">
            <a:solidFill>
              <a:srgbClr val="007DDA">
                <a:alpha val="49411"/>
              </a:srgbClr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26" name="Google Shape;126;p1"/>
          <p:cNvSpPr/>
          <p:nvPr/>
        </p:nvSpPr>
        <p:spPr>
          <a:xfrm>
            <a:off x="152400" y="3995150"/>
            <a:ext cx="1764900" cy="8733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Existing Alternative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"/>
          <p:cNvSpPr/>
          <p:nvPr/>
        </p:nvSpPr>
        <p:spPr>
          <a:xfrm>
            <a:off x="7155800" y="3995150"/>
            <a:ext cx="1764900" cy="8733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Early Adopters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273100" y="1603875"/>
            <a:ext cx="1365600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2103925" y="1563400"/>
            <a:ext cx="1274400" cy="11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2134275" y="3768475"/>
            <a:ext cx="1273500" cy="8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323675" y="4304575"/>
            <a:ext cx="1196100" cy="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"/>
          <p:cNvSpPr txBox="1"/>
          <p:nvPr/>
        </p:nvSpPr>
        <p:spPr>
          <a:xfrm>
            <a:off x="2255650" y="5042975"/>
            <a:ext cx="2063400" cy="10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"/>
          <p:cNvSpPr txBox="1"/>
          <p:nvPr/>
        </p:nvSpPr>
        <p:spPr>
          <a:xfrm>
            <a:off x="5957750" y="5285750"/>
            <a:ext cx="2802000" cy="7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5644200" y="3586425"/>
            <a:ext cx="1196100" cy="11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5623975" y="1796050"/>
            <a:ext cx="1365600" cy="8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7353625" y="1806175"/>
            <a:ext cx="1365600" cy="20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7363750" y="4324825"/>
            <a:ext cx="1274400" cy="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