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7" roundtripDataSignature="AMtx7mgs7yhuI1+mjdnZZFk6Stmw2hGYn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To edit, you can create a copy under </a:t>
            </a:r>
            <a:r>
              <a:rPr b="1" lang="en-US"/>
              <a:t>File &gt; Make a copy...</a:t>
            </a:r>
            <a:endParaRPr b="1"/>
          </a:p>
        </p:txBody>
      </p:sp>
      <p:sp>
        <p:nvSpPr>
          <p:cNvPr id="86" name="Google Shape;86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To edit, you can create a copy under </a:t>
            </a:r>
            <a:r>
              <a:rPr b="1" lang="en-US"/>
              <a:t>File &gt; Make a copy...</a:t>
            </a:r>
            <a:endParaRPr b="1"/>
          </a:p>
        </p:txBody>
      </p:sp>
      <p:sp>
        <p:nvSpPr>
          <p:cNvPr id="107" name="Google Shape;107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Google Shape;17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Google Shape;18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8890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8890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8890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8890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8890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8890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8890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8890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8890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74" name="Google Shape;74;p13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175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–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–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»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5" name="Google Shape;75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6" name="Google Shape;76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Google Shape;77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8890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8890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8890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8890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8890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8890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8890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8890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8890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4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0" name="Google Shape;80;p14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175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–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–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»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1" name="Google Shape;81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2" name="Google Shape;82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Google Shape;83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8890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8890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8890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8890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8890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8890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8890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8890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8890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5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" name="Google Shape;23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8890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8890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8890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8890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8890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8890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8890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8890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8890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175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–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–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»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9" name="Google Shape;29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8890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8890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8890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8890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8890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8890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8890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8890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8890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small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Google Shape;35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Google Shape;36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8890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8890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8890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8890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8890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8890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8890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8890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8890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9" name="Google Shape;39;p8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400"/>
              <a:buChar char="•"/>
              <a:defRPr sz="2800"/>
            </a:lvl1pPr>
            <a:lvl2pPr indent="-3175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400"/>
              <a:buChar char="–"/>
              <a:defRPr sz="2400"/>
            </a:lvl2pPr>
            <a:lvl3pPr indent="-3175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00"/>
              <a:buChar char="•"/>
              <a:defRPr sz="2000"/>
            </a:lvl3pPr>
            <a:lvl4pPr indent="-3175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–"/>
              <a:defRPr sz="1800"/>
            </a:lvl4pPr>
            <a:lvl5pPr indent="-3175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1800"/>
            </a:lvl5pPr>
            <a:lvl6pPr indent="-3175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1800"/>
            </a:lvl6pPr>
            <a:lvl7pPr indent="-3175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1800"/>
            </a:lvl7pPr>
            <a:lvl8pPr indent="-3175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1800"/>
            </a:lvl8pPr>
            <a:lvl9pPr indent="-3175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1800"/>
            </a:lvl9pPr>
          </a:lstStyle>
          <a:p/>
        </p:txBody>
      </p:sp>
      <p:sp>
        <p:nvSpPr>
          <p:cNvPr id="40" name="Google Shape;40;p8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400"/>
              <a:buChar char="•"/>
              <a:defRPr sz="2800"/>
            </a:lvl1pPr>
            <a:lvl2pPr indent="-3175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400"/>
              <a:buChar char="–"/>
              <a:defRPr sz="2400"/>
            </a:lvl2pPr>
            <a:lvl3pPr indent="-3175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00"/>
              <a:buChar char="•"/>
              <a:defRPr sz="2000"/>
            </a:lvl3pPr>
            <a:lvl4pPr indent="-3175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–"/>
              <a:defRPr sz="1800"/>
            </a:lvl4pPr>
            <a:lvl5pPr indent="-3175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1800"/>
            </a:lvl5pPr>
            <a:lvl6pPr indent="-3175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1800"/>
            </a:lvl6pPr>
            <a:lvl7pPr indent="-3175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1800"/>
            </a:lvl7pPr>
            <a:lvl8pPr indent="-3175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1800"/>
            </a:lvl8pPr>
            <a:lvl9pPr indent="-3175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1800"/>
            </a:lvl9pPr>
          </a:lstStyle>
          <a:p/>
        </p:txBody>
      </p:sp>
      <p:sp>
        <p:nvSpPr>
          <p:cNvPr id="41" name="Google Shape;4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Google Shape;4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8890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8890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8890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8890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8890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8890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8890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8890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8890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6" name="Google Shape;46;p9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400"/>
              <a:buFont typeface="Calibri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400"/>
              <a:buFont typeface="Calibri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00"/>
              <a:buFont typeface="Calibri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Calibri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Calibri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Calibri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Calibri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Calibri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Calibri"/>
              <a:buNone/>
              <a:defRPr b="1" sz="1600"/>
            </a:lvl9pPr>
          </a:lstStyle>
          <a:p/>
        </p:txBody>
      </p:sp>
      <p:sp>
        <p:nvSpPr>
          <p:cNvPr id="47" name="Google Shape;47;p9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400"/>
              <a:buChar char="•"/>
              <a:defRPr sz="2400"/>
            </a:lvl1pPr>
            <a:lvl2pPr indent="-3175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400"/>
              <a:buChar char="–"/>
              <a:defRPr sz="2000"/>
            </a:lvl2pPr>
            <a:lvl3pPr indent="-3175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00"/>
              <a:buChar char="•"/>
              <a:defRPr sz="1800"/>
            </a:lvl3pPr>
            <a:lvl4pPr indent="-3175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–"/>
              <a:defRPr sz="1600"/>
            </a:lvl4pPr>
            <a:lvl5pPr indent="-3175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1600"/>
            </a:lvl5pPr>
            <a:lvl6pPr indent="-3175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1600"/>
            </a:lvl6pPr>
            <a:lvl7pPr indent="-3175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1600"/>
            </a:lvl7pPr>
            <a:lvl8pPr indent="-3175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1600"/>
            </a:lvl8pPr>
            <a:lvl9pPr indent="-3175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1600"/>
            </a:lvl9pPr>
          </a:lstStyle>
          <a:p/>
        </p:txBody>
      </p:sp>
      <p:sp>
        <p:nvSpPr>
          <p:cNvPr id="48" name="Google Shape;48;p9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400"/>
              <a:buFont typeface="Calibri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400"/>
              <a:buFont typeface="Calibri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00"/>
              <a:buFont typeface="Calibri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Calibri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Calibri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Calibri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Calibri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Calibri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Calibri"/>
              <a:buNone/>
              <a:defRPr b="1" sz="1600"/>
            </a:lvl9pPr>
          </a:lstStyle>
          <a:p/>
        </p:txBody>
      </p:sp>
      <p:sp>
        <p:nvSpPr>
          <p:cNvPr id="49" name="Google Shape;49;p9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400"/>
              <a:buChar char="•"/>
              <a:defRPr sz="2400"/>
            </a:lvl1pPr>
            <a:lvl2pPr indent="-3175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400"/>
              <a:buChar char="–"/>
              <a:defRPr sz="2000"/>
            </a:lvl2pPr>
            <a:lvl3pPr indent="-3175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00"/>
              <a:buChar char="•"/>
              <a:defRPr sz="1800"/>
            </a:lvl3pPr>
            <a:lvl4pPr indent="-3175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–"/>
              <a:defRPr sz="1600"/>
            </a:lvl4pPr>
            <a:lvl5pPr indent="-3175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1600"/>
            </a:lvl5pPr>
            <a:lvl6pPr indent="-3175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1600"/>
            </a:lvl6pPr>
            <a:lvl7pPr indent="-3175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1600"/>
            </a:lvl7pPr>
            <a:lvl8pPr indent="-3175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1600"/>
            </a:lvl8pPr>
            <a:lvl9pPr indent="-3175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1600"/>
            </a:lvl9pPr>
          </a:lstStyle>
          <a:p/>
        </p:txBody>
      </p:sp>
      <p:sp>
        <p:nvSpPr>
          <p:cNvPr id="50" name="Google Shape;50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8890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8890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8890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8890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8890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8890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8890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8890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8890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Google Shape;5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Google Shape;5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8890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8890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8890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8890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8890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8890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8890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8890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8890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1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400"/>
              <a:buChar char="•"/>
              <a:defRPr sz="3200"/>
            </a:lvl1pPr>
            <a:lvl2pPr indent="-3175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400"/>
              <a:buChar char="–"/>
              <a:defRPr sz="2800"/>
            </a:lvl2pPr>
            <a:lvl3pPr indent="-3175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00"/>
              <a:buChar char="•"/>
              <a:defRPr sz="2400"/>
            </a:lvl3pPr>
            <a:lvl4pPr indent="-3175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–"/>
              <a:defRPr sz="2000"/>
            </a:lvl4pPr>
            <a:lvl5pPr indent="-3175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2000"/>
            </a:lvl5pPr>
            <a:lvl6pPr indent="-3175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/>
            </a:lvl6pPr>
            <a:lvl7pPr indent="-3175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/>
            </a:lvl7pPr>
            <a:lvl8pPr indent="-3175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/>
            </a:lvl8pPr>
            <a:lvl9pPr indent="-3175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/>
            </a:lvl9pPr>
          </a:lstStyle>
          <a:p/>
        </p:txBody>
      </p:sp>
      <p:sp>
        <p:nvSpPr>
          <p:cNvPr id="61" name="Google Shape;61;p1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400"/>
              <a:buFont typeface="Calibri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400"/>
              <a:buFont typeface="Calibri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00"/>
              <a:buFont typeface="Calibri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Calibri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Calibri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Calibri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Calibri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Calibri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Calibri"/>
              <a:buNone/>
              <a:defRPr sz="900"/>
            </a:lvl9pPr>
          </a:lstStyle>
          <a:p/>
        </p:txBody>
      </p:sp>
      <p:sp>
        <p:nvSpPr>
          <p:cNvPr id="62" name="Google Shape;62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3" name="Google Shape;63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8890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8890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8890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8890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8890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8890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8890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8890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8890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2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7" name="Google Shape;67;p12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2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400"/>
              <a:buFont typeface="Calibri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400"/>
              <a:buFont typeface="Calibri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00"/>
              <a:buFont typeface="Calibri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Calibri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Calibri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Calibri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Calibri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Calibri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Calibri"/>
              <a:buNone/>
              <a:defRPr sz="900"/>
            </a:lvl9pPr>
          </a:lstStyle>
          <a:p/>
        </p:txBody>
      </p:sp>
      <p:sp>
        <p:nvSpPr>
          <p:cNvPr id="69" name="Google Shape;69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0" name="Google Shape;70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8890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8890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8890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8890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8890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8890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8890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8890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8890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8890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8890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8890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8890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8890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8890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8890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8890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8890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"/>
          <p:cNvSpPr txBox="1"/>
          <p:nvPr/>
        </p:nvSpPr>
        <p:spPr>
          <a:xfrm>
            <a:off x="222819" y="114685"/>
            <a:ext cx="1756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Lean Canvas</a:t>
            </a:r>
            <a:endParaRPr b="1" i="0" sz="240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2"/>
          <p:cNvSpPr/>
          <p:nvPr/>
        </p:nvSpPr>
        <p:spPr>
          <a:xfrm>
            <a:off x="152450" y="892725"/>
            <a:ext cx="8796000" cy="5314200"/>
          </a:xfrm>
          <a:prstGeom prst="roundRect">
            <a:avLst>
              <a:gd fmla="val 0" name="adj"/>
            </a:avLst>
          </a:prstGeom>
          <a:noFill/>
          <a:ln cap="flat" cmpd="sng" w="38100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2"/>
          <p:cNvSpPr txBox="1"/>
          <p:nvPr/>
        </p:nvSpPr>
        <p:spPr>
          <a:xfrm>
            <a:off x="3810000" y="114684"/>
            <a:ext cx="3276600" cy="4617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Project Name</a:t>
            </a:r>
            <a:endParaRPr b="0" i="0" sz="18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2"/>
          <p:cNvSpPr txBox="1"/>
          <p:nvPr/>
        </p:nvSpPr>
        <p:spPr>
          <a:xfrm>
            <a:off x="7239000" y="114684"/>
            <a:ext cx="1752600" cy="2013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27 - Mar- 2025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2"/>
          <p:cNvSpPr txBox="1"/>
          <p:nvPr/>
        </p:nvSpPr>
        <p:spPr>
          <a:xfrm>
            <a:off x="7239000" y="375182"/>
            <a:ext cx="1752600" cy="2013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Iteration #x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2"/>
          <p:cNvSpPr/>
          <p:nvPr/>
        </p:nvSpPr>
        <p:spPr>
          <a:xfrm>
            <a:off x="152400" y="4868585"/>
            <a:ext cx="4398000" cy="1338300"/>
          </a:xfrm>
          <a:prstGeom prst="roundRect">
            <a:avLst>
              <a:gd fmla="val 0" name="adj"/>
            </a:avLst>
          </a:prstGeom>
          <a:gradFill>
            <a:gsLst>
              <a:gs pos="0">
                <a:srgbClr val="F2F2F2"/>
              </a:gs>
              <a:gs pos="100000">
                <a:schemeClr val="lt1"/>
              </a:gs>
            </a:gsLst>
            <a:lin ang="16200038" scaled="0"/>
          </a:gradFill>
          <a:ln cap="flat" cmpd="sng" w="19050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Cost Structure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Customer Acquisition costs</a:t>
            </a:r>
            <a:endParaRPr b="0" i="1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Distribution costs</a:t>
            </a:r>
            <a:endParaRPr b="0" i="1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Hosting</a:t>
            </a:r>
            <a:endParaRPr b="0" i="1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People, etc.</a:t>
            </a:r>
            <a:endParaRPr b="0" i="1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2"/>
          <p:cNvSpPr/>
          <p:nvPr/>
        </p:nvSpPr>
        <p:spPr>
          <a:xfrm>
            <a:off x="4550441" y="4868585"/>
            <a:ext cx="4398000" cy="1338300"/>
          </a:xfrm>
          <a:prstGeom prst="roundRect">
            <a:avLst>
              <a:gd fmla="val 0" name="adj"/>
            </a:avLst>
          </a:prstGeom>
          <a:gradFill>
            <a:gsLst>
              <a:gs pos="0">
                <a:srgbClr val="F2F2F2"/>
              </a:gs>
              <a:gs pos="100000">
                <a:schemeClr val="lt1"/>
              </a:gs>
            </a:gsLst>
            <a:lin ang="16200038" scaled="0"/>
          </a:gradFill>
          <a:ln cap="flat" cmpd="sng" w="19050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Revenue Streams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Revenue Model</a:t>
            </a:r>
            <a:endParaRPr b="0" i="1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i="1" lang="en-US" sz="1200">
                <a:solidFill>
                  <a:schemeClr val="dk1"/>
                </a:solidFill>
              </a:rPr>
              <a:t>Lifetime</a:t>
            </a: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Value</a:t>
            </a:r>
            <a:endParaRPr b="0" i="1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Revenue</a:t>
            </a:r>
            <a:endParaRPr b="0" i="1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Gross Margin</a:t>
            </a:r>
            <a:endParaRPr b="0" i="1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2"/>
          <p:cNvSpPr/>
          <p:nvPr/>
        </p:nvSpPr>
        <p:spPr>
          <a:xfrm>
            <a:off x="152400" y="892725"/>
            <a:ext cx="1764900" cy="3975900"/>
          </a:xfrm>
          <a:prstGeom prst="roundRect">
            <a:avLst>
              <a:gd fmla="val 0" name="adj"/>
            </a:avLst>
          </a:prstGeom>
          <a:gradFill>
            <a:gsLst>
              <a:gs pos="0">
                <a:srgbClr val="F2F2F2"/>
              </a:gs>
              <a:gs pos="100000">
                <a:schemeClr val="lt1"/>
              </a:gs>
            </a:gsLst>
            <a:lin ang="16200038" scaled="0"/>
          </a:gradFill>
          <a:ln cap="flat" cmpd="sng" w="19050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Problem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Top 3 problems</a:t>
            </a:r>
            <a:endParaRPr b="0" i="1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1" sz="1200" u="none" cap="none" strike="noStrik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1" lang="en-US" sz="1200" u="none" cap="none" strike="noStrik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For the customer segment you are working with, describe the top 1-3 problems they need solved.</a:t>
            </a:r>
            <a:endParaRPr b="0" i="1" sz="1200" u="none" cap="none" strike="noStrik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2"/>
          <p:cNvSpPr/>
          <p:nvPr/>
        </p:nvSpPr>
        <p:spPr>
          <a:xfrm>
            <a:off x="1917192" y="892725"/>
            <a:ext cx="1764900" cy="1987800"/>
          </a:xfrm>
          <a:prstGeom prst="roundRect">
            <a:avLst>
              <a:gd fmla="val 0" name="adj"/>
            </a:avLst>
          </a:prstGeom>
          <a:gradFill>
            <a:gsLst>
              <a:gs pos="0">
                <a:srgbClr val="F2F2F2"/>
              </a:gs>
              <a:gs pos="100000">
                <a:schemeClr val="lt1"/>
              </a:gs>
            </a:gsLst>
            <a:lin ang="16200038" scaled="0"/>
          </a:gradFill>
          <a:ln cap="flat" cmpd="sng" w="19050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Solution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Top 3 features</a:t>
            </a:r>
            <a:endParaRPr b="0" i="1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1" sz="1200" u="none" cap="none" strike="noStrik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1" lang="en-US" sz="1200" u="none" cap="none" strike="noStrik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Don’t fully defining a solution. Simply sketch out the top features or capabilities for each problem.</a:t>
            </a:r>
            <a:endParaRPr b="0" i="1" sz="1200" u="none" cap="none" strike="noStrik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1" lang="en-US" sz="1200" u="none" cap="none" strike="noStrik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					</a:t>
            </a:r>
            <a:endParaRPr b="0" i="1" sz="1200" u="none" cap="none" strike="noStrik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1" lang="en-US" sz="1200" u="none" cap="none" strike="noStrik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				</a:t>
            </a:r>
            <a:endParaRPr b="0" i="1" sz="1200" u="none" cap="none" strike="noStrik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1" lang="en-US" sz="1200" u="none" cap="none" strike="noStrik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			</a:t>
            </a:r>
            <a:endParaRPr b="0" i="1" sz="1200" u="none" cap="none" strike="noStrik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1" lang="en-US" sz="1200" u="none" cap="none" strike="noStrik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  <a:endParaRPr b="0" i="1" sz="1200" u="none" cap="none" strike="noStrik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1" sz="1200" u="none" cap="none" strike="noStrik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2"/>
          <p:cNvSpPr/>
          <p:nvPr/>
        </p:nvSpPr>
        <p:spPr>
          <a:xfrm>
            <a:off x="1917192" y="2880654"/>
            <a:ext cx="1764900" cy="1987800"/>
          </a:xfrm>
          <a:prstGeom prst="roundRect">
            <a:avLst>
              <a:gd fmla="val 0" name="adj"/>
            </a:avLst>
          </a:prstGeom>
          <a:gradFill>
            <a:gsLst>
              <a:gs pos="0">
                <a:srgbClr val="F2F2F2"/>
              </a:gs>
              <a:gs pos="100000">
                <a:schemeClr val="lt1"/>
              </a:gs>
            </a:gsLst>
            <a:lin ang="16200038" scaled="0"/>
          </a:gradFill>
          <a:ln cap="flat" cmpd="sng" w="19050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Key Metrics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Key activities you measure</a:t>
            </a:r>
            <a:endParaRPr b="0" i="1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2"/>
          <p:cNvSpPr/>
          <p:nvPr/>
        </p:nvSpPr>
        <p:spPr>
          <a:xfrm>
            <a:off x="3654106" y="892725"/>
            <a:ext cx="1764900" cy="3975900"/>
          </a:xfrm>
          <a:prstGeom prst="roundRect">
            <a:avLst>
              <a:gd fmla="val 0" name="adj"/>
            </a:avLst>
          </a:prstGeom>
          <a:gradFill>
            <a:gsLst>
              <a:gs pos="0">
                <a:srgbClr val="F2F2F2"/>
              </a:gs>
              <a:gs pos="100000">
                <a:schemeClr val="lt1"/>
              </a:gs>
            </a:gsLst>
            <a:lin ang="16200038" scaled="0"/>
          </a:gradFill>
          <a:ln cap="flat" cmpd="sng" w="19050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Unique Value Proposition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Single, clear, compelling message that states why you are different and worth paying attention</a:t>
            </a:r>
            <a:endParaRPr b="0" i="1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1" sz="1200" u="none" cap="none" strike="noStrik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1" lang="en-US" sz="1200" u="none" cap="none" strike="noStrik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A good UVP gets inside the head of your customers and </a:t>
            </a:r>
            <a:r>
              <a:rPr i="1" lang="en-US" sz="1200">
                <a:solidFill>
                  <a:srgbClr val="999999"/>
                </a:solidFill>
              </a:rPr>
              <a:t>focuses</a:t>
            </a:r>
            <a:r>
              <a:rPr b="0" i="1" lang="en-US" sz="1200" u="none" cap="none" strike="noStrik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 on the benefits your customers derive after using your product.</a:t>
            </a:r>
            <a:endParaRPr b="0" i="1" sz="1200" u="none" cap="none" strike="noStrik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2"/>
          <p:cNvSpPr/>
          <p:nvPr/>
        </p:nvSpPr>
        <p:spPr>
          <a:xfrm>
            <a:off x="5418898" y="892725"/>
            <a:ext cx="1764900" cy="1987800"/>
          </a:xfrm>
          <a:prstGeom prst="roundRect">
            <a:avLst>
              <a:gd fmla="val 0" name="adj"/>
            </a:avLst>
          </a:prstGeom>
          <a:gradFill>
            <a:gsLst>
              <a:gs pos="0">
                <a:srgbClr val="F2F2F2"/>
              </a:gs>
              <a:gs pos="100000">
                <a:schemeClr val="lt1"/>
              </a:gs>
            </a:gsLst>
            <a:lin ang="16200038" scaled="0"/>
          </a:gradFill>
          <a:ln cap="flat" cmpd="sng" w="19050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Unfair Advantage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Can’t be easily copied or bought</a:t>
            </a:r>
            <a:endParaRPr b="0" i="1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2"/>
          <p:cNvSpPr/>
          <p:nvPr/>
        </p:nvSpPr>
        <p:spPr>
          <a:xfrm>
            <a:off x="5418898" y="2880654"/>
            <a:ext cx="1764900" cy="1987800"/>
          </a:xfrm>
          <a:prstGeom prst="roundRect">
            <a:avLst>
              <a:gd fmla="val 0" name="adj"/>
            </a:avLst>
          </a:prstGeom>
          <a:gradFill>
            <a:gsLst>
              <a:gs pos="0">
                <a:srgbClr val="F2F2F2"/>
              </a:gs>
              <a:gs pos="100000">
                <a:schemeClr val="lt1"/>
              </a:gs>
            </a:gsLst>
            <a:lin ang="16200038" scaled="0"/>
          </a:gradFill>
          <a:ln cap="flat" cmpd="sng" w="19050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Channels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Path to customers</a:t>
            </a:r>
            <a:endParaRPr b="0" i="1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1" sz="1200" u="none" cap="none" strike="noStrik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1" lang="en-US" sz="1200" u="none" cap="none" strike="noStrik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Inbound and Outbound </a:t>
            </a:r>
            <a:endParaRPr b="0" i="1" sz="1200" u="none" cap="none" strike="noStrik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1" sz="1200" u="none" cap="none" strike="noStrik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1" lang="en-US" sz="1200" u="none" cap="none" strike="noStrik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Direct and Indirect</a:t>
            </a:r>
            <a:endParaRPr b="0" i="1" sz="1200" u="none" cap="none" strike="noStrik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2"/>
          <p:cNvSpPr/>
          <p:nvPr/>
        </p:nvSpPr>
        <p:spPr>
          <a:xfrm>
            <a:off x="7183690" y="892725"/>
            <a:ext cx="1764900" cy="3975900"/>
          </a:xfrm>
          <a:prstGeom prst="roundRect">
            <a:avLst>
              <a:gd fmla="val 0" name="adj"/>
            </a:avLst>
          </a:prstGeom>
          <a:gradFill>
            <a:gsLst>
              <a:gs pos="0">
                <a:srgbClr val="F2F2F2"/>
              </a:gs>
              <a:gs pos="100000">
                <a:schemeClr val="lt1"/>
              </a:gs>
            </a:gsLst>
            <a:lin ang="16200038" scaled="0"/>
          </a:gradFill>
          <a:ln cap="flat" cmpd="sng" w="19050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Customer Segments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Target customers</a:t>
            </a:r>
            <a:endParaRPr b="0" i="1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1" lang="en-US" sz="1200" u="none" cap="none" strike="noStrik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A customer is a someone that pays for your product.</a:t>
            </a:r>
            <a:endParaRPr b="0" i="1" sz="1200" u="none" cap="none" strike="noStrik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1" sz="1200" u="none" cap="none" strike="noStrik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1" lang="en-US" sz="1200" u="none" cap="none" strike="noStrik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You can’t effectively build, design, and position a product for everyone.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2"/>
          <p:cNvSpPr/>
          <p:nvPr/>
        </p:nvSpPr>
        <p:spPr>
          <a:xfrm>
            <a:off x="1753341" y="6257596"/>
            <a:ext cx="11961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7DDA"/>
                </a:solidFill>
                <a:latin typeface="Arial"/>
                <a:ea typeface="Arial"/>
                <a:cs typeface="Arial"/>
                <a:sym typeface="Arial"/>
              </a:rPr>
              <a:t>PRODUCT</a:t>
            </a:r>
            <a:endParaRPr b="0" i="0" sz="2000" u="none" cap="none" strike="noStrike">
              <a:solidFill>
                <a:srgbClr val="007DD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2"/>
          <p:cNvSpPr/>
          <p:nvPr/>
        </p:nvSpPr>
        <p:spPr>
          <a:xfrm>
            <a:off x="6230730" y="6257596"/>
            <a:ext cx="1037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7DDA"/>
                </a:solidFill>
                <a:latin typeface="Arial"/>
                <a:ea typeface="Arial"/>
                <a:cs typeface="Arial"/>
                <a:sym typeface="Arial"/>
              </a:rPr>
              <a:t>MARKET</a:t>
            </a:r>
            <a:endParaRPr b="0" i="0" sz="2000" u="none" cap="none" strike="noStrike">
              <a:solidFill>
                <a:srgbClr val="007DD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4" name="Google Shape;104;p2"/>
          <p:cNvCxnSpPr/>
          <p:nvPr/>
        </p:nvCxnSpPr>
        <p:spPr>
          <a:xfrm rot="10800000">
            <a:off x="4550441" y="788450"/>
            <a:ext cx="0" cy="5731500"/>
          </a:xfrm>
          <a:prstGeom prst="straightConnector1">
            <a:avLst/>
          </a:prstGeom>
          <a:noFill/>
          <a:ln cap="rnd" cmpd="sng" w="19050">
            <a:solidFill>
              <a:srgbClr val="007DDA">
                <a:alpha val="49411"/>
              </a:srgbClr>
            </a:solidFill>
            <a:prstDash val="dash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"/>
          <p:cNvSpPr txBox="1"/>
          <p:nvPr/>
        </p:nvSpPr>
        <p:spPr>
          <a:xfrm>
            <a:off x="222819" y="114685"/>
            <a:ext cx="175676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Lean Canvas</a:t>
            </a:r>
            <a:endParaRPr b="1" i="0" sz="240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"/>
          <p:cNvSpPr/>
          <p:nvPr/>
        </p:nvSpPr>
        <p:spPr>
          <a:xfrm>
            <a:off x="152450" y="892725"/>
            <a:ext cx="8796000" cy="5314200"/>
          </a:xfrm>
          <a:prstGeom prst="roundRect">
            <a:avLst>
              <a:gd fmla="val 0" name="adj"/>
            </a:avLst>
          </a:prstGeom>
          <a:noFill/>
          <a:ln cap="flat" cmpd="sng" w="38100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"/>
          <p:cNvSpPr txBox="1"/>
          <p:nvPr/>
        </p:nvSpPr>
        <p:spPr>
          <a:xfrm>
            <a:off x="3810000" y="114684"/>
            <a:ext cx="3276600" cy="46166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Project Name</a:t>
            </a:r>
            <a:endParaRPr b="0" i="0" sz="18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"/>
          <p:cNvSpPr txBox="1"/>
          <p:nvPr/>
        </p:nvSpPr>
        <p:spPr>
          <a:xfrm>
            <a:off x="7239000" y="114684"/>
            <a:ext cx="1752600" cy="20116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27 - Mar - 2025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1"/>
          <p:cNvSpPr txBox="1"/>
          <p:nvPr/>
        </p:nvSpPr>
        <p:spPr>
          <a:xfrm>
            <a:off x="7239000" y="375182"/>
            <a:ext cx="1752600" cy="20116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Iteration #x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1"/>
          <p:cNvSpPr/>
          <p:nvPr/>
        </p:nvSpPr>
        <p:spPr>
          <a:xfrm>
            <a:off x="152400" y="4868585"/>
            <a:ext cx="4398000" cy="1338300"/>
          </a:xfrm>
          <a:prstGeom prst="roundRect">
            <a:avLst>
              <a:gd fmla="val 0" name="adj"/>
            </a:avLst>
          </a:prstGeom>
          <a:gradFill>
            <a:gsLst>
              <a:gs pos="0">
                <a:srgbClr val="F2F2F2"/>
              </a:gs>
              <a:gs pos="100000">
                <a:schemeClr val="lt1"/>
              </a:gs>
            </a:gsLst>
            <a:lin ang="16200000" scaled="0"/>
          </a:gradFill>
          <a:ln cap="flat" cmpd="sng" w="19050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Cost Structure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Customer Acquisition costs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Distribution costs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Hosting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People, etc.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1"/>
          <p:cNvSpPr/>
          <p:nvPr/>
        </p:nvSpPr>
        <p:spPr>
          <a:xfrm>
            <a:off x="4550441" y="4868585"/>
            <a:ext cx="4398000" cy="1338300"/>
          </a:xfrm>
          <a:prstGeom prst="roundRect">
            <a:avLst>
              <a:gd fmla="val 0" name="adj"/>
            </a:avLst>
          </a:prstGeom>
          <a:gradFill>
            <a:gsLst>
              <a:gs pos="0">
                <a:srgbClr val="F2F2F2"/>
              </a:gs>
              <a:gs pos="100000">
                <a:schemeClr val="lt1"/>
              </a:gs>
            </a:gsLst>
            <a:lin ang="16200000" scaled="0"/>
          </a:gradFill>
          <a:ln cap="flat" cmpd="sng" w="19050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Revenue Streams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Revenue Model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</a:rPr>
              <a:t>Lifetime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Value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Revenue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Gross Margin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1"/>
          <p:cNvSpPr/>
          <p:nvPr/>
        </p:nvSpPr>
        <p:spPr>
          <a:xfrm>
            <a:off x="152400" y="892725"/>
            <a:ext cx="1764900" cy="3975900"/>
          </a:xfrm>
          <a:prstGeom prst="roundRect">
            <a:avLst>
              <a:gd fmla="val 0" name="adj"/>
            </a:avLst>
          </a:prstGeom>
          <a:gradFill>
            <a:gsLst>
              <a:gs pos="0">
                <a:srgbClr val="F2F2F2"/>
              </a:gs>
              <a:gs pos="100000">
                <a:schemeClr val="lt1"/>
              </a:gs>
            </a:gsLst>
            <a:lin ang="16200000" scaled="0"/>
          </a:gradFill>
          <a:ln cap="flat" cmpd="sng" w="19050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Problem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Top 3 problems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1"/>
          <p:cNvSpPr/>
          <p:nvPr/>
        </p:nvSpPr>
        <p:spPr>
          <a:xfrm>
            <a:off x="1917192" y="892725"/>
            <a:ext cx="1764900" cy="1987800"/>
          </a:xfrm>
          <a:prstGeom prst="roundRect">
            <a:avLst>
              <a:gd fmla="val 0" name="adj"/>
            </a:avLst>
          </a:prstGeom>
          <a:gradFill>
            <a:gsLst>
              <a:gs pos="0">
                <a:srgbClr val="F2F2F2"/>
              </a:gs>
              <a:gs pos="100000">
                <a:schemeClr val="lt1"/>
              </a:gs>
            </a:gsLst>
            <a:lin ang="16200000" scaled="0"/>
          </a:gradFill>
          <a:ln cap="flat" cmpd="sng" w="19050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Solution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Top 3 features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1"/>
          <p:cNvSpPr/>
          <p:nvPr/>
        </p:nvSpPr>
        <p:spPr>
          <a:xfrm>
            <a:off x="1917192" y="2880654"/>
            <a:ext cx="1764900" cy="1987800"/>
          </a:xfrm>
          <a:prstGeom prst="roundRect">
            <a:avLst>
              <a:gd fmla="val 0" name="adj"/>
            </a:avLst>
          </a:prstGeom>
          <a:gradFill>
            <a:gsLst>
              <a:gs pos="0">
                <a:srgbClr val="F2F2F2"/>
              </a:gs>
              <a:gs pos="100000">
                <a:schemeClr val="lt1"/>
              </a:gs>
            </a:gsLst>
            <a:lin ang="16200000" scaled="0"/>
          </a:gradFill>
          <a:ln cap="flat" cmpd="sng" w="19050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Key Metrics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Key activities you measure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1"/>
          <p:cNvSpPr/>
          <p:nvPr/>
        </p:nvSpPr>
        <p:spPr>
          <a:xfrm>
            <a:off x="3654106" y="892725"/>
            <a:ext cx="1764900" cy="3975900"/>
          </a:xfrm>
          <a:prstGeom prst="roundRect">
            <a:avLst>
              <a:gd fmla="val 0" name="adj"/>
            </a:avLst>
          </a:prstGeom>
          <a:gradFill>
            <a:gsLst>
              <a:gs pos="0">
                <a:srgbClr val="F2F2F2"/>
              </a:gs>
              <a:gs pos="100000">
                <a:schemeClr val="lt1"/>
              </a:gs>
            </a:gsLst>
            <a:lin ang="16200000" scaled="0"/>
          </a:gradFill>
          <a:ln cap="flat" cmpd="sng" w="19050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Unique Value Proposition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Single, clear, compelling message that states why you are different and worth paying attention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1"/>
          <p:cNvSpPr/>
          <p:nvPr/>
        </p:nvSpPr>
        <p:spPr>
          <a:xfrm>
            <a:off x="5418898" y="892725"/>
            <a:ext cx="1764900" cy="1987800"/>
          </a:xfrm>
          <a:prstGeom prst="roundRect">
            <a:avLst>
              <a:gd fmla="val 0" name="adj"/>
            </a:avLst>
          </a:prstGeom>
          <a:gradFill>
            <a:gsLst>
              <a:gs pos="0">
                <a:srgbClr val="F2F2F2"/>
              </a:gs>
              <a:gs pos="100000">
                <a:schemeClr val="lt1"/>
              </a:gs>
            </a:gsLst>
            <a:lin ang="16200000" scaled="0"/>
          </a:gradFill>
          <a:ln cap="flat" cmpd="sng" w="19050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Unfair Advantage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Can’t be easily copied or bought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1"/>
          <p:cNvSpPr/>
          <p:nvPr/>
        </p:nvSpPr>
        <p:spPr>
          <a:xfrm>
            <a:off x="5418898" y="2880654"/>
            <a:ext cx="1764900" cy="1987800"/>
          </a:xfrm>
          <a:prstGeom prst="roundRect">
            <a:avLst>
              <a:gd fmla="val 0" name="adj"/>
            </a:avLst>
          </a:prstGeom>
          <a:gradFill>
            <a:gsLst>
              <a:gs pos="0">
                <a:srgbClr val="F2F2F2"/>
              </a:gs>
              <a:gs pos="100000">
                <a:schemeClr val="lt1"/>
              </a:gs>
            </a:gsLst>
            <a:lin ang="16200000" scaled="0"/>
          </a:gradFill>
          <a:ln cap="flat" cmpd="sng" w="19050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Channels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Path to customers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1"/>
          <p:cNvSpPr/>
          <p:nvPr/>
        </p:nvSpPr>
        <p:spPr>
          <a:xfrm>
            <a:off x="7183690" y="892725"/>
            <a:ext cx="1764900" cy="3975900"/>
          </a:xfrm>
          <a:prstGeom prst="roundRect">
            <a:avLst>
              <a:gd fmla="val 0" name="adj"/>
            </a:avLst>
          </a:prstGeom>
          <a:gradFill>
            <a:gsLst>
              <a:gs pos="0">
                <a:srgbClr val="F2F2F2"/>
              </a:gs>
              <a:gs pos="100000">
                <a:schemeClr val="lt1"/>
              </a:gs>
            </a:gsLst>
            <a:lin ang="16200000" scaled="0"/>
          </a:gradFill>
          <a:ln cap="flat" cmpd="sng" w="19050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Customer Segments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Target customers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"/>
          <p:cNvSpPr/>
          <p:nvPr/>
        </p:nvSpPr>
        <p:spPr>
          <a:xfrm>
            <a:off x="1753341" y="6257596"/>
            <a:ext cx="11961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7DDA"/>
                </a:solidFill>
                <a:latin typeface="Arial"/>
                <a:ea typeface="Arial"/>
                <a:cs typeface="Arial"/>
                <a:sym typeface="Arial"/>
              </a:rPr>
              <a:t>PRODUCT</a:t>
            </a:r>
            <a:endParaRPr b="0" i="0" sz="2000" u="none" cap="none" strike="noStrike">
              <a:solidFill>
                <a:srgbClr val="007DD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1"/>
          <p:cNvSpPr/>
          <p:nvPr/>
        </p:nvSpPr>
        <p:spPr>
          <a:xfrm>
            <a:off x="6230730" y="6257596"/>
            <a:ext cx="1037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7DDA"/>
                </a:solidFill>
                <a:latin typeface="Arial"/>
                <a:ea typeface="Arial"/>
                <a:cs typeface="Arial"/>
                <a:sym typeface="Arial"/>
              </a:rPr>
              <a:t>MARKET</a:t>
            </a:r>
            <a:endParaRPr b="0" i="0" sz="2000" u="none" cap="none" strike="noStrike">
              <a:solidFill>
                <a:srgbClr val="007DD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5" name="Google Shape;125;p1"/>
          <p:cNvCxnSpPr/>
          <p:nvPr/>
        </p:nvCxnSpPr>
        <p:spPr>
          <a:xfrm rot="10800000">
            <a:off x="4550441" y="788450"/>
            <a:ext cx="0" cy="5731500"/>
          </a:xfrm>
          <a:prstGeom prst="straightConnector1">
            <a:avLst/>
          </a:prstGeom>
          <a:noFill/>
          <a:ln cap="rnd" cmpd="sng" w="19050">
            <a:solidFill>
              <a:srgbClr val="007DDA">
                <a:alpha val="49411"/>
              </a:srgbClr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126" name="Google Shape;126;p1"/>
          <p:cNvSpPr/>
          <p:nvPr/>
        </p:nvSpPr>
        <p:spPr>
          <a:xfrm>
            <a:off x="152400" y="3995150"/>
            <a:ext cx="1764900" cy="8733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Existing Alternative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1"/>
          <p:cNvSpPr/>
          <p:nvPr/>
        </p:nvSpPr>
        <p:spPr>
          <a:xfrm>
            <a:off x="7155800" y="3995150"/>
            <a:ext cx="1764900" cy="8733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Early Adopters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1"/>
          <p:cNvSpPr txBox="1"/>
          <p:nvPr/>
        </p:nvSpPr>
        <p:spPr>
          <a:xfrm>
            <a:off x="273100" y="1603875"/>
            <a:ext cx="1365600" cy="239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1"/>
          <p:cNvSpPr txBox="1"/>
          <p:nvPr/>
        </p:nvSpPr>
        <p:spPr>
          <a:xfrm>
            <a:off x="2103925" y="1563400"/>
            <a:ext cx="1274400" cy="119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1"/>
          <p:cNvSpPr txBox="1"/>
          <p:nvPr/>
        </p:nvSpPr>
        <p:spPr>
          <a:xfrm>
            <a:off x="2134275" y="3768475"/>
            <a:ext cx="1273500" cy="87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1"/>
          <p:cNvSpPr txBox="1"/>
          <p:nvPr/>
        </p:nvSpPr>
        <p:spPr>
          <a:xfrm>
            <a:off x="323675" y="4304575"/>
            <a:ext cx="1196100" cy="38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1"/>
          <p:cNvSpPr txBox="1"/>
          <p:nvPr/>
        </p:nvSpPr>
        <p:spPr>
          <a:xfrm>
            <a:off x="2255650" y="5042975"/>
            <a:ext cx="2063400" cy="104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1"/>
          <p:cNvSpPr txBox="1"/>
          <p:nvPr/>
        </p:nvSpPr>
        <p:spPr>
          <a:xfrm>
            <a:off x="5957750" y="5285750"/>
            <a:ext cx="2802000" cy="79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1"/>
          <p:cNvSpPr txBox="1"/>
          <p:nvPr/>
        </p:nvSpPr>
        <p:spPr>
          <a:xfrm>
            <a:off x="5644200" y="3586425"/>
            <a:ext cx="1196100" cy="119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1"/>
          <p:cNvSpPr txBox="1"/>
          <p:nvPr/>
        </p:nvSpPr>
        <p:spPr>
          <a:xfrm>
            <a:off x="5623975" y="1796050"/>
            <a:ext cx="1365600" cy="87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1"/>
          <p:cNvSpPr txBox="1"/>
          <p:nvPr/>
        </p:nvSpPr>
        <p:spPr>
          <a:xfrm>
            <a:off x="7353625" y="1806175"/>
            <a:ext cx="1365600" cy="201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1"/>
          <p:cNvSpPr txBox="1"/>
          <p:nvPr/>
        </p:nvSpPr>
        <p:spPr>
          <a:xfrm>
            <a:off x="7363750" y="4324825"/>
            <a:ext cx="1274400" cy="38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